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5" r:id="rId8"/>
    <p:sldId id="266" r:id="rId9"/>
    <p:sldId id="267" r:id="rId10"/>
    <p:sldId id="262" r:id="rId11"/>
    <p:sldId id="263" r:id="rId12"/>
    <p:sldId id="264" r:id="rId13"/>
    <p:sldId id="268" r:id="rId14"/>
    <p:sldId id="269" r:id="rId15"/>
    <p:sldId id="270" r:id="rId16"/>
    <p:sldId id="271" r:id="rId17"/>
    <p:sldId id="272" r:id="rId18"/>
    <p:sldId id="275" r:id="rId19"/>
    <p:sldId id="277" r:id="rId20"/>
    <p:sldId id="276" r:id="rId21"/>
    <p:sldId id="278" r:id="rId22"/>
    <p:sldId id="280" r:id="rId23"/>
    <p:sldId id="279" r:id="rId24"/>
    <p:sldId id="281" r:id="rId25"/>
    <p:sldId id="282" r:id="rId26"/>
    <p:sldId id="283" r:id="rId27"/>
    <p:sldId id="285"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tr-TR" smtClean="0"/>
              <a:t>Asıl başlık stili için tıklatın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a:xfrm>
            <a:off x="2692397" y="5037663"/>
            <a:ext cx="5214635" cy="279400"/>
          </a:xfrm>
        </p:spPr>
        <p:txBody>
          <a:bodyPr/>
          <a:lstStyle/>
          <a:p>
            <a:endParaRPr lang="tr-TR"/>
          </a:p>
        </p:txBody>
      </p:sp>
      <p:sp>
        <p:nvSpPr>
          <p:cNvPr id="6" name="Slide Number Placeholder 5"/>
          <p:cNvSpPr>
            <a:spLocks noGrp="1"/>
          </p:cNvSpPr>
          <p:nvPr>
            <p:ph type="sldNum" sz="quarter" idx="12"/>
          </p:nvPr>
        </p:nvSpPr>
        <p:spPr>
          <a:xfrm>
            <a:off x="8956900" y="5037663"/>
            <a:ext cx="551167" cy="279400"/>
          </a:xfrm>
        </p:spPr>
        <p:txBody>
          <a:bodyPr/>
          <a:lstStyle/>
          <a:p>
            <a:fld id="{13826CA6-C1EF-4C8B-A26C-0FE9C24C3E43}" type="slidenum">
              <a:rPr lang="tr-TR" smtClean="0"/>
              <a:t>‹#›</a:t>
            </a:fld>
            <a:endParaRPr lang="tr-T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543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58CEDB2E-30AB-4035-A74F-96423AF02C1C}" type="datetimeFigureOut">
              <a:rPr lang="tr-TR" smtClean="0"/>
              <a:t>16.02.2024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1602376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5579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tr-TR" smtClean="0"/>
              <a:t>Asıl başlık stili için tıklatın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429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1475346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tr-TR" smtClean="0"/>
              <a:t>Asıl başlık stili için tıklatın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9814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tr-TR" smtClean="0"/>
              <a:t>Asıl başlık stili için tıklatın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56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1175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854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3481507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8CEDB2E-30AB-4035-A74F-96423AF02C1C}" type="datetimeFigureOut">
              <a:rPr lang="tr-TR" smtClean="0"/>
              <a:t>16.02.2024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3826CA6-C1EF-4C8B-A26C-0FE9C24C3E43}" type="slidenum">
              <a:rPr lang="tr-TR" smtClean="0"/>
              <a:t>‹#›</a:t>
            </a:fld>
            <a:endParaRPr lang="tr-T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1299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58CEDB2E-30AB-4035-A74F-96423AF02C1C}" type="datetimeFigureOut">
              <a:rPr lang="tr-TR" smtClean="0"/>
              <a:t>16.02.2024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335376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58CEDB2E-30AB-4035-A74F-96423AF02C1C}" type="datetimeFigureOut">
              <a:rPr lang="tr-TR" smtClean="0"/>
              <a:t>16.02.2024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3826CA6-C1EF-4C8B-A26C-0FE9C24C3E43}" type="slidenum">
              <a:rPr lang="tr-TR" smtClean="0"/>
              <a:t>‹#›</a:t>
            </a:fld>
            <a:endParaRPr lang="tr-T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778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58CEDB2E-30AB-4035-A74F-96423AF02C1C}" type="datetimeFigureOut">
              <a:rPr lang="tr-TR" smtClean="0"/>
              <a:t>16.02.2024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3826CA6-C1EF-4C8B-A26C-0FE9C24C3E43}" type="slidenum">
              <a:rPr lang="tr-TR" smtClean="0"/>
              <a:t>‹#›</a:t>
            </a:fld>
            <a:endParaRPr lang="tr-T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20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CEDB2E-30AB-4035-A74F-96423AF02C1C}" type="datetimeFigureOut">
              <a:rPr lang="tr-TR" smtClean="0"/>
              <a:t>16.02.2024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409051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58CEDB2E-30AB-4035-A74F-96423AF02C1C}" type="datetimeFigureOut">
              <a:rPr lang="tr-TR" smtClean="0"/>
              <a:t>16.02.2024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3826CA6-C1EF-4C8B-A26C-0FE9C24C3E43}" type="slidenum">
              <a:rPr lang="tr-TR" smtClean="0"/>
              <a:t>‹#›</a:t>
            </a:fld>
            <a:endParaRPr lang="tr-T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05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tr-TR" smtClean="0"/>
              <a:t>Asıl başlık stili için tıklatın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58CEDB2E-30AB-4035-A74F-96423AF02C1C}" type="datetimeFigureOut">
              <a:rPr lang="tr-TR" smtClean="0"/>
              <a:t>16.02.2024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3826CA6-C1EF-4C8B-A26C-0FE9C24C3E43}" type="slidenum">
              <a:rPr lang="tr-TR" smtClean="0"/>
              <a:t>‹#›</a:t>
            </a:fld>
            <a:endParaRPr lang="tr-TR"/>
          </a:p>
        </p:txBody>
      </p:sp>
    </p:spTree>
    <p:extLst>
      <p:ext uri="{BB962C8B-B14F-4D97-AF65-F5344CB8AC3E}">
        <p14:creationId xmlns:p14="http://schemas.microsoft.com/office/powerpoint/2010/main" val="36001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8CEDB2E-30AB-4035-A74F-96423AF02C1C}" type="datetimeFigureOut">
              <a:rPr lang="tr-TR" smtClean="0"/>
              <a:t>16.02.2024</a:t>
            </a:fld>
            <a:endParaRPr lang="tr-T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tr-T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826CA6-C1EF-4C8B-A26C-0FE9C24C3E43}" type="slidenum">
              <a:rPr lang="tr-TR" smtClean="0"/>
              <a:t>‹#›</a:t>
            </a:fld>
            <a:endParaRPr lang="tr-TR"/>
          </a:p>
        </p:txBody>
      </p:sp>
    </p:spTree>
    <p:extLst>
      <p:ext uri="{BB962C8B-B14F-4D97-AF65-F5344CB8AC3E}">
        <p14:creationId xmlns:p14="http://schemas.microsoft.com/office/powerpoint/2010/main" val="1743998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eedsecuritylabs.org/Labs_20.04/Networking/Mitnick_Attac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642" y="840509"/>
            <a:ext cx="9206411" cy="4901606"/>
          </a:xfrm>
          <a:prstGeom prst="rect">
            <a:avLst/>
          </a:prstGeom>
        </p:spPr>
      </p:pic>
      <p:sp>
        <p:nvSpPr>
          <p:cNvPr id="5" name="Dikdörtgen 4"/>
          <p:cNvSpPr/>
          <p:nvPr/>
        </p:nvSpPr>
        <p:spPr>
          <a:xfrm>
            <a:off x="4645891" y="5742115"/>
            <a:ext cx="6096000" cy="646331"/>
          </a:xfrm>
          <a:prstGeom prst="rect">
            <a:avLst/>
          </a:prstGeom>
        </p:spPr>
        <p:txBody>
          <a:bodyPr>
            <a:spAutoFit/>
          </a:bodyPr>
          <a:lstStyle/>
          <a:p>
            <a:r>
              <a:rPr lang="tr-TR" dirty="0" smtClean="0"/>
              <a:t>Berika Şule GÜVENÇ</a:t>
            </a:r>
          </a:p>
          <a:p>
            <a:r>
              <a:rPr lang="tr-TR" dirty="0" smtClean="0"/>
              <a:t>20010011034</a:t>
            </a:r>
            <a:endParaRPr lang="tr-TR" dirty="0"/>
          </a:p>
        </p:txBody>
      </p:sp>
    </p:spTree>
    <p:extLst>
      <p:ext uri="{BB962C8B-B14F-4D97-AF65-F5344CB8AC3E}">
        <p14:creationId xmlns:p14="http://schemas.microsoft.com/office/powerpoint/2010/main" val="1296737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a:t>Konteyner Kullanarak Laboratuvar Ortamı Kurulumu</a:t>
            </a:r>
          </a:p>
        </p:txBody>
      </p:sp>
      <p:sp>
        <p:nvSpPr>
          <p:cNvPr id="3" name="İçerik Yer Tutucusu 2"/>
          <p:cNvSpPr>
            <a:spLocks noGrp="1"/>
          </p:cNvSpPr>
          <p:nvPr>
            <p:ph idx="1"/>
          </p:nvPr>
        </p:nvSpPr>
        <p:spPr/>
        <p:txBody>
          <a:bodyPr>
            <a:normAutofit fontScale="85000" lnSpcReduction="20000"/>
          </a:bodyPr>
          <a:lstStyle/>
          <a:p>
            <a:r>
              <a:rPr lang="tr-TR" dirty="0"/>
              <a:t>Bu laboratuvarda biri X-Terminal için, biri Güvenilir Sunucu için ve diğeri saldırgan için olmak üzere üç makineye ihtiyacımız var. Gerçek Mitnick saldırısında saldırgan makine uzaktaki bir makinedir. Bu laboratuvarda basitlik adına bu üç makineyi de aynı ağa yerleştirdik. </a:t>
            </a:r>
            <a:r>
              <a:rPr lang="tr-TR" dirty="0">
                <a:hlinkClick r:id="rId2"/>
              </a:rPr>
              <a:t>https://</a:t>
            </a:r>
            <a:r>
              <a:rPr lang="tr-TR" dirty="0" smtClean="0">
                <a:hlinkClick r:id="rId2"/>
              </a:rPr>
              <a:t>seedsecuritylabs.org/Labs_20.04/Networking/Mitnick_Attack</a:t>
            </a:r>
            <a:r>
              <a:rPr lang="tr-TR" dirty="0">
                <a:hlinkClick r:id="rId2"/>
              </a:rPr>
              <a:t>/</a:t>
            </a:r>
            <a:r>
              <a:rPr lang="tr-TR" dirty="0"/>
              <a:t> sitesinden </a:t>
            </a:r>
            <a:r>
              <a:rPr lang="tr-TR" dirty="0" err="1"/>
              <a:t>Labsetup.zip’i</a:t>
            </a:r>
            <a:r>
              <a:rPr lang="tr-TR" dirty="0"/>
              <a:t> </a:t>
            </a:r>
            <a:r>
              <a:rPr lang="tr-TR" dirty="0" err="1"/>
              <a:t>VM’e</a:t>
            </a:r>
            <a:r>
              <a:rPr lang="tr-TR" dirty="0"/>
              <a:t> indirdik ve içerisindeki </a:t>
            </a:r>
            <a:r>
              <a:rPr lang="tr-TR" dirty="0" err="1"/>
              <a:t>docker-compose.yml</a:t>
            </a:r>
            <a:r>
              <a:rPr lang="tr-TR" dirty="0"/>
              <a:t> dosyasını </a:t>
            </a:r>
            <a:r>
              <a:rPr lang="tr-TR" dirty="0" err="1"/>
              <a:t>lab</a:t>
            </a:r>
            <a:r>
              <a:rPr lang="tr-TR" dirty="0"/>
              <a:t> ortamına kurduk</a:t>
            </a:r>
            <a:r>
              <a:rPr lang="tr-TR" dirty="0" smtClean="0"/>
              <a:t>.</a:t>
            </a:r>
          </a:p>
          <a:p>
            <a:r>
              <a:rPr lang="tr-TR" dirty="0"/>
              <a:t>Gerçek Mitnick saldırısında, ana bilgisayar A'ya hedef olan X-Terminal adı verildi. Mitnick, X-Terminal'de oturum açmak ve komutlarını burada çalıştırmak istiyordu. Ana Bilgisayar B, X-Terminal'de parola olmadan oturum açmasına izin verilen güvenilir bir sunucuydu. X-Terminal'de oturum açmak için Mitnick'in güvenilir sunucunun kimliğine bürünmesi gerekiyordu, dolayısıyla herhangi bir şifre girmesine gerek yoktu. </a:t>
            </a:r>
          </a:p>
          <a:p>
            <a:endParaRPr lang="tr-TR" dirty="0"/>
          </a:p>
          <a:p>
            <a:endParaRPr lang="tr-TR" dirty="0"/>
          </a:p>
        </p:txBody>
      </p:sp>
    </p:spTree>
    <p:extLst>
      <p:ext uri="{BB962C8B-B14F-4D97-AF65-F5344CB8AC3E}">
        <p14:creationId xmlns:p14="http://schemas.microsoft.com/office/powerpoint/2010/main" val="216143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Konteyner Kurulumu ve Komutları</a:t>
            </a:r>
          </a:p>
        </p:txBody>
      </p:sp>
      <p:sp>
        <p:nvSpPr>
          <p:cNvPr id="3" name="İçerik Yer Tutucusu 2"/>
          <p:cNvSpPr>
            <a:spLocks noGrp="1"/>
          </p:cNvSpPr>
          <p:nvPr>
            <p:ph idx="1"/>
          </p:nvPr>
        </p:nvSpPr>
        <p:spPr/>
        <p:txBody>
          <a:bodyPr/>
          <a:lstStyle/>
          <a:p>
            <a:pPr marL="0" indent="0">
              <a:buNone/>
            </a:pPr>
            <a:endParaRPr lang="tr-TR" dirty="0"/>
          </a:p>
        </p:txBody>
      </p:sp>
    </p:spTree>
    <p:extLst>
      <p:ext uri="{BB962C8B-B14F-4D97-AF65-F5344CB8AC3E}">
        <p14:creationId xmlns:p14="http://schemas.microsoft.com/office/powerpoint/2010/main" val="110014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966995" y="5516480"/>
            <a:ext cx="8710398" cy="369332"/>
          </a:xfrm>
          <a:prstGeom prst="rect">
            <a:avLst/>
          </a:prstGeom>
        </p:spPr>
        <p:txBody>
          <a:bodyPr wrap="none">
            <a:spAutoFit/>
          </a:bodyPr>
          <a:lstStyle/>
          <a:p>
            <a:r>
              <a:rPr lang="tr-TR" dirty="0" smtClean="0"/>
              <a:t>Böylece 3 tane makine kurmak yerine aynı networkte olan 3 saldırgan konteynırı kurmuş olduk.</a:t>
            </a:r>
            <a:endParaRPr lang="tr-TR" dirty="0"/>
          </a:p>
        </p:txBody>
      </p:sp>
      <p:pic>
        <p:nvPicPr>
          <p:cNvPr id="7" name="İçerik Yer Tutucusu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4328" y="680234"/>
            <a:ext cx="9696035" cy="4836246"/>
          </a:xfrm>
        </p:spPr>
      </p:pic>
    </p:spTree>
    <p:extLst>
      <p:ext uri="{BB962C8B-B14F-4D97-AF65-F5344CB8AC3E}">
        <p14:creationId xmlns:p14="http://schemas.microsoft.com/office/powerpoint/2010/main" val="4247478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76614" y="765608"/>
            <a:ext cx="9456041" cy="5057997"/>
          </a:xfrm>
        </p:spPr>
      </p:pic>
    </p:spTree>
    <p:extLst>
      <p:ext uri="{BB962C8B-B14F-4D97-AF65-F5344CB8AC3E}">
        <p14:creationId xmlns:p14="http://schemas.microsoft.com/office/powerpoint/2010/main" val="969725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82964" y="635768"/>
            <a:ext cx="10139218" cy="740450"/>
          </a:xfrm>
        </p:spPr>
        <p:txBody>
          <a:bodyPr/>
          <a:lstStyle/>
          <a:p>
            <a:r>
              <a:rPr lang="tr-TR" dirty="0" smtClean="0"/>
              <a:t>Bu aşamada x terminali gibi davranacak başka bir terminal ekranı açıyoruz.</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060" y="1136073"/>
            <a:ext cx="8924067" cy="5004387"/>
          </a:xfrm>
          <a:prstGeom prst="rect">
            <a:avLst/>
          </a:prstGeom>
        </p:spPr>
      </p:pic>
    </p:spTree>
    <p:extLst>
      <p:ext uri="{BB962C8B-B14F-4D97-AF65-F5344CB8AC3E}">
        <p14:creationId xmlns:p14="http://schemas.microsoft.com/office/powerpoint/2010/main" val="7229544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99" y="1565582"/>
            <a:ext cx="10058400" cy="4690080"/>
          </a:xfrm>
          <a:prstGeom prst="rect">
            <a:avLst/>
          </a:prstGeom>
        </p:spPr>
      </p:pic>
      <p:sp>
        <p:nvSpPr>
          <p:cNvPr id="7" name="Metin kutusu 6"/>
          <p:cNvSpPr txBox="1"/>
          <p:nvPr/>
        </p:nvSpPr>
        <p:spPr>
          <a:xfrm>
            <a:off x="1029611" y="642252"/>
            <a:ext cx="10054025" cy="923330"/>
          </a:xfrm>
          <a:prstGeom prst="rect">
            <a:avLst/>
          </a:prstGeom>
          <a:noFill/>
        </p:spPr>
        <p:txBody>
          <a:bodyPr wrap="square" rtlCol="0">
            <a:spAutoFit/>
          </a:bodyPr>
          <a:lstStyle/>
          <a:p>
            <a:r>
              <a:rPr lang="tr-TR" dirty="0" err="1" smtClean="0"/>
              <a:t>Burda</a:t>
            </a:r>
            <a:r>
              <a:rPr lang="tr-TR" dirty="0" smtClean="0"/>
              <a:t> </a:t>
            </a:r>
            <a:r>
              <a:rPr lang="tr-TR" dirty="0" err="1" smtClean="0"/>
              <a:t>home</a:t>
            </a:r>
            <a:r>
              <a:rPr lang="tr-TR" dirty="0" smtClean="0"/>
              <a:t> </a:t>
            </a:r>
            <a:r>
              <a:rPr lang="tr-TR" dirty="0" err="1" smtClean="0"/>
              <a:t>directory</a:t>
            </a:r>
            <a:r>
              <a:rPr lang="tr-TR" dirty="0"/>
              <a:t> </a:t>
            </a:r>
            <a:r>
              <a:rPr lang="tr-TR" dirty="0" smtClean="0"/>
              <a:t>de bulunan .</a:t>
            </a:r>
            <a:r>
              <a:rPr lang="tr-TR" dirty="0" err="1" smtClean="0"/>
              <a:t>rhosts</a:t>
            </a:r>
            <a:r>
              <a:rPr lang="tr-TR" dirty="0" smtClean="0"/>
              <a:t> dosyasını oluşturduk ve </a:t>
            </a:r>
            <a:r>
              <a:rPr lang="tr-TR" dirty="0" err="1" smtClean="0"/>
              <a:t>truested</a:t>
            </a:r>
            <a:r>
              <a:rPr lang="tr-TR" dirty="0" smtClean="0"/>
              <a:t> </a:t>
            </a:r>
            <a:r>
              <a:rPr lang="tr-TR" dirty="0" err="1" smtClean="0"/>
              <a:t>server’ı</a:t>
            </a:r>
            <a:r>
              <a:rPr lang="tr-TR" dirty="0" smtClean="0"/>
              <a:t> .</a:t>
            </a:r>
            <a:r>
              <a:rPr lang="tr-TR" dirty="0" err="1" smtClean="0"/>
              <a:t>rhosts</a:t>
            </a:r>
            <a:r>
              <a:rPr lang="tr-TR" dirty="0" smtClean="0"/>
              <a:t> </a:t>
            </a:r>
            <a:r>
              <a:rPr lang="tr-TR" dirty="0" err="1" smtClean="0"/>
              <a:t>dosysına</a:t>
            </a:r>
            <a:r>
              <a:rPr lang="tr-TR" dirty="0" smtClean="0"/>
              <a:t> ekledik.. En son olarak da </a:t>
            </a:r>
            <a:r>
              <a:rPr lang="tr-TR" dirty="0" err="1" smtClean="0"/>
              <a:t>chmod</a:t>
            </a:r>
            <a:r>
              <a:rPr lang="tr-TR" dirty="0" smtClean="0"/>
              <a:t> 644 ile kullanıcıya yazma ve okuma izni, dosya grubuna ait kullanıcılara sadece okuma izni ve diğer kullanıcılara (herkes) sadece okuma izni verdim.</a:t>
            </a:r>
            <a:endParaRPr lang="tr-TR" dirty="0"/>
          </a:p>
        </p:txBody>
      </p:sp>
    </p:spTree>
    <p:extLst>
      <p:ext uri="{BB962C8B-B14F-4D97-AF65-F5344CB8AC3E}">
        <p14:creationId xmlns:p14="http://schemas.microsoft.com/office/powerpoint/2010/main" val="25257266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1967345" y="681303"/>
            <a:ext cx="9036448" cy="369332"/>
          </a:xfrm>
          <a:prstGeom prst="rect">
            <a:avLst/>
          </a:prstGeom>
          <a:noFill/>
        </p:spPr>
        <p:txBody>
          <a:bodyPr wrap="none" rtlCol="0">
            <a:spAutoFit/>
          </a:bodyPr>
          <a:lstStyle/>
          <a:p>
            <a:r>
              <a:rPr lang="tr-TR" dirty="0" smtClean="0"/>
              <a:t>Bu kısımda başka bir terminalden </a:t>
            </a:r>
            <a:r>
              <a:rPr lang="tr-TR" dirty="0" err="1" smtClean="0"/>
              <a:t>trusted</a:t>
            </a:r>
            <a:r>
              <a:rPr lang="tr-TR" dirty="0" smtClean="0"/>
              <a:t> </a:t>
            </a:r>
            <a:r>
              <a:rPr lang="tr-TR" dirty="0" err="1" smtClean="0"/>
              <a:t>server’ı</a:t>
            </a:r>
            <a:r>
              <a:rPr lang="tr-TR" dirty="0" smtClean="0"/>
              <a:t> açarak makineler arasında bağlantıyı kontrol ettik.</a:t>
            </a:r>
            <a:endParaRPr lang="tr-TR" dirty="0"/>
          </a:p>
        </p:txBody>
      </p:sp>
      <p:pic>
        <p:nvPicPr>
          <p:cNvPr id="7" name="Resi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1635" y="1133762"/>
            <a:ext cx="9572158" cy="5003876"/>
          </a:xfrm>
          <a:prstGeom prst="rect">
            <a:avLst/>
          </a:prstGeom>
        </p:spPr>
      </p:pic>
    </p:spTree>
    <p:extLst>
      <p:ext uri="{BB962C8B-B14F-4D97-AF65-F5344CB8AC3E}">
        <p14:creationId xmlns:p14="http://schemas.microsoft.com/office/powerpoint/2010/main" val="376203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919290"/>
            <a:ext cx="10058400" cy="1397821"/>
          </a:xfrm>
          <a:prstGeom prst="rect">
            <a:avLst/>
          </a:prstGeom>
        </p:spPr>
      </p:pic>
      <p:sp>
        <p:nvSpPr>
          <p:cNvPr id="6" name="Metin kutusu 5"/>
          <p:cNvSpPr txBox="1"/>
          <p:nvPr/>
        </p:nvSpPr>
        <p:spPr>
          <a:xfrm>
            <a:off x="997527" y="2438400"/>
            <a:ext cx="6560770" cy="369332"/>
          </a:xfrm>
          <a:prstGeom prst="rect">
            <a:avLst/>
          </a:prstGeom>
          <a:noFill/>
        </p:spPr>
        <p:txBody>
          <a:bodyPr wrap="none" rtlCol="0">
            <a:spAutoFit/>
          </a:bodyPr>
          <a:lstStyle/>
          <a:p>
            <a:r>
              <a:rPr lang="tr-TR" dirty="0" smtClean="0"/>
              <a:t>Serverın böylece arp kafesinin x-terminalinde saklandığını görebiliyoruz.</a:t>
            </a:r>
            <a:endParaRPr lang="tr-TR" dirty="0"/>
          </a:p>
        </p:txBody>
      </p:sp>
      <p:sp>
        <p:nvSpPr>
          <p:cNvPr id="7" name="Metin kutusu 6"/>
          <p:cNvSpPr txBox="1"/>
          <p:nvPr/>
        </p:nvSpPr>
        <p:spPr>
          <a:xfrm>
            <a:off x="997527" y="2807732"/>
            <a:ext cx="5834867" cy="369332"/>
          </a:xfrm>
          <a:prstGeom prst="rect">
            <a:avLst/>
          </a:prstGeom>
          <a:noFill/>
        </p:spPr>
        <p:txBody>
          <a:bodyPr wrap="none" rtlCol="0">
            <a:spAutoFit/>
          </a:bodyPr>
          <a:lstStyle/>
          <a:p>
            <a:r>
              <a:rPr lang="tr-TR" dirty="0" smtClean="0"/>
              <a:t>Daha sonra </a:t>
            </a:r>
            <a:r>
              <a:rPr lang="tr-TR" dirty="0" err="1" smtClean="0"/>
              <a:t>server’ı</a:t>
            </a:r>
            <a:r>
              <a:rPr lang="tr-TR" dirty="0" smtClean="0"/>
              <a:t> durdurmak için </a:t>
            </a:r>
            <a:r>
              <a:rPr lang="tr-TR" dirty="0" err="1" smtClean="0"/>
              <a:t>trusted</a:t>
            </a:r>
            <a:r>
              <a:rPr lang="tr-TR" dirty="0" smtClean="0"/>
              <a:t> </a:t>
            </a:r>
            <a:r>
              <a:rPr lang="tr-TR" dirty="0" err="1" smtClean="0"/>
              <a:t>server’ı</a:t>
            </a:r>
            <a:r>
              <a:rPr lang="tr-TR" dirty="0" smtClean="0"/>
              <a:t> kapatacağız.</a:t>
            </a:r>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527" y="3287900"/>
            <a:ext cx="10058400" cy="1867473"/>
          </a:xfrm>
          <a:prstGeom prst="rect">
            <a:avLst/>
          </a:prstGeom>
        </p:spPr>
      </p:pic>
    </p:spTree>
    <p:extLst>
      <p:ext uri="{BB962C8B-B14F-4D97-AF65-F5344CB8AC3E}">
        <p14:creationId xmlns:p14="http://schemas.microsoft.com/office/powerpoint/2010/main" val="371128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2068946" y="716763"/>
            <a:ext cx="8192653" cy="1138773"/>
          </a:xfrm>
          <a:prstGeom prst="rect">
            <a:avLst/>
          </a:prstGeom>
        </p:spPr>
        <p:txBody>
          <a:bodyPr wrap="square">
            <a:spAutoFit/>
          </a:bodyPr>
          <a:lstStyle/>
          <a:p>
            <a:r>
              <a:rPr lang="tr-TR" sz="1600" dirty="0">
                <a:latin typeface="Times New Roman" panose="02020603050405020304" pitchFamily="18" charset="0"/>
                <a:ea typeface="Times New Roman" panose="02020603050405020304" pitchFamily="18" charset="0"/>
                <a:cs typeface="Times New Roman" panose="02020603050405020304" pitchFamily="18" charset="0"/>
              </a:rPr>
              <a:t>Sıra </a:t>
            </a:r>
            <a:r>
              <a:rPr lang="tr-TR" sz="1600" dirty="0" smtClean="0">
                <a:latin typeface="Times New Roman" panose="02020603050405020304" pitchFamily="18" charset="0"/>
                <a:ea typeface="Times New Roman" panose="02020603050405020304" pitchFamily="18" charset="0"/>
                <a:cs typeface="Times New Roman" panose="02020603050405020304" pitchFamily="18" charset="0"/>
              </a:rPr>
              <a:t>numarasını, </a:t>
            </a:r>
            <a:r>
              <a:rPr lang="tr-TR" sz="1600" dirty="0" err="1">
                <a:latin typeface="Times New Roman" panose="02020603050405020304" pitchFamily="18" charset="0"/>
                <a:ea typeface="Times New Roman" panose="02020603050405020304" pitchFamily="18" charset="0"/>
                <a:cs typeface="Times New Roman" panose="02020603050405020304" pitchFamily="18" charset="0"/>
              </a:rPr>
              <a:t>flag</a:t>
            </a:r>
            <a:r>
              <a:rPr lang="tr-TR" sz="1600" dirty="0">
                <a:latin typeface="Times New Roman" panose="02020603050405020304" pitchFamily="18" charset="0"/>
                <a:ea typeface="Times New Roman" panose="02020603050405020304" pitchFamily="18" charset="0"/>
                <a:cs typeface="Times New Roman" panose="02020603050405020304" pitchFamily="18" charset="0"/>
              </a:rPr>
              <a:t> alanını ve uzunluk alanını kullanarak saldırıyı gerçekleştirebiliriz. </a:t>
            </a:r>
            <a:r>
              <a:rPr lang="tr-TR" sz="1600" dirty="0" err="1">
                <a:latin typeface="Times New Roman" panose="02020603050405020304" pitchFamily="18" charset="0"/>
                <a:cs typeface="Times New Roman" panose="02020603050405020304" pitchFamily="18" charset="0"/>
              </a:rPr>
              <a:t>Scapy</a:t>
            </a:r>
            <a:r>
              <a:rPr lang="tr-TR" sz="1600" dirty="0">
                <a:latin typeface="Times New Roman" panose="02020603050405020304" pitchFamily="18" charset="0"/>
                <a:cs typeface="Times New Roman" panose="02020603050405020304" pitchFamily="18" charset="0"/>
              </a:rPr>
              <a:t>, </a:t>
            </a:r>
            <a:r>
              <a:rPr lang="tr-TR" sz="1600" dirty="0" err="1">
                <a:latin typeface="Times New Roman" panose="02020603050405020304" pitchFamily="18" charset="0"/>
                <a:cs typeface="Times New Roman" panose="02020603050405020304" pitchFamily="18" charset="0"/>
              </a:rPr>
              <a:t>Python</a:t>
            </a:r>
            <a:r>
              <a:rPr lang="tr-TR" sz="1600" dirty="0">
                <a:latin typeface="Times New Roman" panose="02020603050405020304" pitchFamily="18" charset="0"/>
                <a:cs typeface="Times New Roman" panose="02020603050405020304" pitchFamily="18" charset="0"/>
              </a:rPr>
              <a:t> tabanlı bir ağ programlama kütüphanesidir ve ağ paketlerini oluşturmak, göndermek, yakalamak, analiz etmek ve manipüle etmek için kullanılır. </a:t>
            </a:r>
            <a:r>
              <a:rPr lang="tr-TR" dirty="0"/>
              <a:t>"</a:t>
            </a:r>
            <a:r>
              <a:rPr lang="tr-TR" dirty="0" err="1" smtClean="0"/>
              <a:t>pkt</a:t>
            </a:r>
            <a:r>
              <a:rPr lang="tr-TR" dirty="0" smtClean="0"/>
              <a:t>=ip/</a:t>
            </a:r>
            <a:r>
              <a:rPr lang="tr-TR" dirty="0" err="1" smtClean="0"/>
              <a:t>tcp</a:t>
            </a:r>
            <a:r>
              <a:rPr lang="tr-TR" dirty="0"/>
              <a:t>" ifadesi, IP paketi içinde TCP </a:t>
            </a:r>
            <a:r>
              <a:rPr lang="tr-TR" dirty="0" err="1"/>
              <a:t>segmenti</a:t>
            </a:r>
            <a:r>
              <a:rPr lang="tr-TR" dirty="0"/>
              <a:t> olan bir ağ paketi oluşturmayı ifade eder.</a:t>
            </a:r>
            <a:endParaRPr lang="tr-TR" sz="1600"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025" y="1855536"/>
            <a:ext cx="9178847" cy="4129227"/>
          </a:xfrm>
          <a:prstGeom prst="rect">
            <a:avLst/>
          </a:prstGeom>
        </p:spPr>
      </p:pic>
    </p:spTree>
    <p:extLst>
      <p:ext uri="{BB962C8B-B14F-4D97-AF65-F5344CB8AC3E}">
        <p14:creationId xmlns:p14="http://schemas.microsoft.com/office/powerpoint/2010/main" val="3152762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977" y="1320801"/>
            <a:ext cx="9935400" cy="4194320"/>
          </a:xfrm>
          <a:prstGeom prst="rect">
            <a:avLst/>
          </a:prstGeom>
        </p:spPr>
      </p:pic>
    </p:spTree>
    <p:extLst>
      <p:ext uri="{BB962C8B-B14F-4D97-AF65-F5344CB8AC3E}">
        <p14:creationId xmlns:p14="http://schemas.microsoft.com/office/powerpoint/2010/main" val="41363024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126836" y="1052946"/>
            <a:ext cx="9947564" cy="2031325"/>
          </a:xfrm>
          <a:prstGeom prst="rect">
            <a:avLst/>
          </a:prstGeom>
        </p:spPr>
        <p:txBody>
          <a:bodyPr wrap="square">
            <a:spAutoFit/>
          </a:bodyPr>
          <a:lstStyle/>
          <a:p>
            <a:r>
              <a:rPr lang="tr-TR" dirty="0"/>
              <a:t> Kevin Mitnick muhtemelen tarihin en ünlü </a:t>
            </a:r>
            <a:r>
              <a:rPr lang="tr-TR" dirty="0" err="1"/>
              <a:t>hackerlarından</a:t>
            </a:r>
            <a:r>
              <a:rPr lang="tr-TR" dirty="0"/>
              <a:t> biriydi</a:t>
            </a:r>
            <a:r>
              <a:rPr lang="tr-TR" dirty="0" smtClean="0"/>
              <a:t>. FBI'ın aranan suçlular listesindeydi.</a:t>
            </a:r>
            <a:r>
              <a:rPr lang="tr-TR" dirty="0"/>
              <a:t> </a:t>
            </a:r>
            <a:r>
              <a:rPr lang="tr-TR" dirty="0" smtClean="0"/>
              <a:t>Kaçarken cep telefonu ağlarını </a:t>
            </a:r>
            <a:r>
              <a:rPr lang="tr-TR" dirty="0" err="1" smtClean="0"/>
              <a:t>hacklemekle</a:t>
            </a:r>
            <a:r>
              <a:rPr lang="tr-TR" dirty="0" smtClean="0"/>
              <a:t> ilgilenmeye başladı ve bunu yapmasına yardımcı olabilecek özel bir yazılıma ihtiyacı vardı. Bu onu San Diego Süper Bilgisayar Merkezi'nde çalışan ve cep telefonu ağlarının güvenliği konusunda önde gelen araştırmacılardan biri olan araştırmacı </a:t>
            </a:r>
            <a:r>
              <a:rPr lang="tr-TR" dirty="0" err="1" smtClean="0"/>
              <a:t>Tsutomu</a:t>
            </a:r>
            <a:r>
              <a:rPr lang="tr-TR" dirty="0" smtClean="0"/>
              <a:t> </a:t>
            </a:r>
            <a:r>
              <a:rPr lang="tr-TR" dirty="0" err="1" smtClean="0"/>
              <a:t>Shimomura'ya</a:t>
            </a:r>
            <a:r>
              <a:rPr lang="tr-TR" dirty="0" smtClean="0"/>
              <a:t> götürdü. Mitnick'in istediği kod ondaydı.</a:t>
            </a:r>
            <a:r>
              <a:rPr lang="tr-TR" dirty="0"/>
              <a:t>1994 yılında, TCP protokolündeki güvenlik açıklarından ve </a:t>
            </a:r>
            <a:r>
              <a:rPr lang="tr-TR" dirty="0" err="1"/>
              <a:t>Shimomura'nın</a:t>
            </a:r>
            <a:r>
              <a:rPr lang="tr-TR" dirty="0"/>
              <a:t> iki bilgisayarı arasındaki güvenilir ilişkiden yararlanarak </a:t>
            </a:r>
            <a:r>
              <a:rPr lang="tr-TR" dirty="0" err="1"/>
              <a:t>Shimomura'nın</a:t>
            </a:r>
            <a:r>
              <a:rPr lang="tr-TR" dirty="0"/>
              <a:t> bilgisayarına başarıyla bir saldırı başlattı. </a:t>
            </a:r>
          </a:p>
        </p:txBody>
      </p:sp>
    </p:spTree>
    <p:extLst>
      <p:ext uri="{BB962C8B-B14F-4D97-AF65-F5344CB8AC3E}">
        <p14:creationId xmlns:p14="http://schemas.microsoft.com/office/powerpoint/2010/main" val="4087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800" y="2054142"/>
            <a:ext cx="9601200" cy="2421827"/>
          </a:xfrm>
        </p:spPr>
      </p:pic>
      <p:sp>
        <p:nvSpPr>
          <p:cNvPr id="5" name="Metin kutusu 4"/>
          <p:cNvSpPr txBox="1"/>
          <p:nvPr/>
        </p:nvSpPr>
        <p:spPr>
          <a:xfrm>
            <a:off x="1193800" y="1246909"/>
            <a:ext cx="4955844" cy="369332"/>
          </a:xfrm>
          <a:prstGeom prst="rect">
            <a:avLst/>
          </a:prstGeom>
          <a:noFill/>
        </p:spPr>
        <p:txBody>
          <a:bodyPr wrap="none" rtlCol="0">
            <a:spAutoFit/>
          </a:bodyPr>
          <a:lstStyle/>
          <a:p>
            <a:r>
              <a:rPr lang="tr-TR" dirty="0" smtClean="0"/>
              <a:t>Böylece ilk adım olan spoofing işlemi gerçekleştirildi. </a:t>
            </a:r>
            <a:endParaRPr lang="tr-TR" dirty="0"/>
          </a:p>
        </p:txBody>
      </p:sp>
    </p:spTree>
    <p:extLst>
      <p:ext uri="{BB962C8B-B14F-4D97-AF65-F5344CB8AC3E}">
        <p14:creationId xmlns:p14="http://schemas.microsoft.com/office/powerpoint/2010/main" val="3657067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1625599" y="935427"/>
            <a:ext cx="8155709" cy="923330"/>
          </a:xfrm>
          <a:prstGeom prst="rect">
            <a:avLst/>
          </a:prstGeom>
        </p:spPr>
        <p:txBody>
          <a:bodyPr wrap="square">
            <a:spAutoFit/>
          </a:bodyPr>
          <a:lstStyle/>
          <a:p>
            <a:pPr lvl="0" algn="just" hangingPunct="0">
              <a:spcAft>
                <a:spcPts val="0"/>
              </a:spcAft>
            </a:pPr>
            <a:r>
              <a:rPr lang="tr-TR" dirty="0">
                <a:latin typeface="Times New Roman" panose="02020603050405020304" pitchFamily="18" charset="0"/>
                <a:ea typeface="Times New Roman" panose="02020603050405020304" pitchFamily="18" charset="0"/>
              </a:rPr>
              <a:t>Şimdi de ACK paketini üzerinden işlem gerçekleştireceğim. Yani kurban makineden bir yanıt alıyorum. Yani bu TCP bağlantısının gerçekleştiği anlamına geliyor. </a:t>
            </a:r>
            <a:r>
              <a:rPr lang="tr-TR" dirty="0" err="1">
                <a:latin typeface="Times New Roman" panose="02020603050405020304" pitchFamily="18" charset="0"/>
                <a:ea typeface="Times New Roman" panose="02020603050405020304" pitchFamily="18" charset="0"/>
              </a:rPr>
              <a:t>Spyder</a:t>
            </a:r>
            <a:r>
              <a:rPr lang="tr-TR" dirty="0">
                <a:latin typeface="Times New Roman" panose="02020603050405020304" pitchFamily="18" charset="0"/>
                <a:ea typeface="Times New Roman" panose="02020603050405020304" pitchFamily="18" charset="0"/>
              </a:rPr>
              <a:t> </a:t>
            </a:r>
            <a:r>
              <a:rPr lang="tr-TR" dirty="0" smtClean="0">
                <a:latin typeface="Times New Roman" panose="02020603050405020304" pitchFamily="18" charset="0"/>
                <a:ea typeface="Times New Roman" panose="02020603050405020304" pitchFamily="18" charset="0"/>
              </a:rPr>
              <a:t>üzerinde üzerinden </a:t>
            </a:r>
            <a:r>
              <a:rPr lang="tr-TR" dirty="0">
                <a:latin typeface="Times New Roman" panose="02020603050405020304" pitchFamily="18" charset="0"/>
                <a:ea typeface="Times New Roman" panose="02020603050405020304" pitchFamily="18" charset="0"/>
              </a:rPr>
              <a:t>de test ettiğim kod aşağıdaki gibidir:</a:t>
            </a:r>
            <a:endParaRPr lang="tr-TR" sz="1600" dirty="0">
              <a:effectLst/>
              <a:latin typeface="Arial" panose="020B0604020202020204" pitchFamily="34" charset="0"/>
              <a:ea typeface="Times New Roman" panose="02020603050405020304" pitchFamily="18" charset="0"/>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18" y="1858757"/>
            <a:ext cx="4632035" cy="4372585"/>
          </a:xfrm>
          <a:prstGeom prst="rect">
            <a:avLst/>
          </a:prstGeom>
        </p:spPr>
      </p:pic>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653" y="1853628"/>
            <a:ext cx="6063675" cy="4382844"/>
          </a:xfrm>
          <a:prstGeom prst="rect">
            <a:avLst/>
          </a:prstGeom>
        </p:spPr>
      </p:pic>
    </p:spTree>
    <p:extLst>
      <p:ext uri="{BB962C8B-B14F-4D97-AF65-F5344CB8AC3E}">
        <p14:creationId xmlns:p14="http://schemas.microsoft.com/office/powerpoint/2010/main" val="1090348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861192"/>
            <a:ext cx="10058400" cy="2182483"/>
          </a:xfrm>
          <a:prstGeom prst="rect">
            <a:avLst/>
          </a:prstGeom>
        </p:spPr>
      </p:pic>
      <p:sp>
        <p:nvSpPr>
          <p:cNvPr id="2" name="Metin kutusu 1"/>
          <p:cNvSpPr txBox="1"/>
          <p:nvPr/>
        </p:nvSpPr>
        <p:spPr>
          <a:xfrm>
            <a:off x="1480127" y="2308524"/>
            <a:ext cx="9536545" cy="1200329"/>
          </a:xfrm>
          <a:prstGeom prst="rect">
            <a:avLst/>
          </a:prstGeom>
          <a:noFill/>
        </p:spPr>
        <p:txBody>
          <a:bodyPr wrap="square" rtlCol="0">
            <a:spAutoFit/>
          </a:bodyPr>
          <a:lstStyle/>
          <a:p>
            <a:r>
              <a:rPr lang="tr-TR" dirty="0"/>
              <a:t/>
            </a:r>
            <a:br>
              <a:rPr lang="tr-TR" dirty="0"/>
            </a:br>
            <a:r>
              <a:rPr lang="tr-TR" dirty="0"/>
              <a:t>"</a:t>
            </a:r>
            <a:r>
              <a:rPr lang="tr-TR" dirty="0" err="1"/>
              <a:t>Session</a:t>
            </a:r>
            <a:r>
              <a:rPr lang="tr-TR" dirty="0"/>
              <a:t> </a:t>
            </a:r>
            <a:r>
              <a:rPr lang="tr-TR" dirty="0" err="1"/>
              <a:t>establishment</a:t>
            </a:r>
            <a:r>
              <a:rPr lang="tr-TR" dirty="0"/>
              <a:t>" terimi, genellikle bilgisayar ağları, iletişim protokolleri veya benzeri sistemlerde kullanılır ve bir iletişim oturumu veya bağlantı kurma sürecini ifade eder. Bu terim, iki veya daha fazla cihaz veya sistem arasında iletişim kurulması için gereken adımları içerir.</a:t>
            </a:r>
          </a:p>
        </p:txBody>
      </p:sp>
    </p:spTree>
    <p:extLst>
      <p:ext uri="{BB962C8B-B14F-4D97-AF65-F5344CB8AC3E}">
        <p14:creationId xmlns:p14="http://schemas.microsoft.com/office/powerpoint/2010/main" val="1344813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374" y="1450109"/>
            <a:ext cx="5128844" cy="3505689"/>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218" y="1450109"/>
            <a:ext cx="5114889" cy="3568836"/>
          </a:xfrm>
          <a:prstGeom prst="rect">
            <a:avLst/>
          </a:prstGeom>
        </p:spPr>
      </p:pic>
    </p:spTree>
    <p:extLst>
      <p:ext uri="{BB962C8B-B14F-4D97-AF65-F5344CB8AC3E}">
        <p14:creationId xmlns:p14="http://schemas.microsoft.com/office/powerpoint/2010/main" val="1646142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364" y="877455"/>
            <a:ext cx="10431397" cy="4488872"/>
          </a:xfrm>
        </p:spPr>
      </p:pic>
    </p:spTree>
    <p:extLst>
      <p:ext uri="{BB962C8B-B14F-4D97-AF65-F5344CB8AC3E}">
        <p14:creationId xmlns:p14="http://schemas.microsoft.com/office/powerpoint/2010/main" val="2343799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612" y="868287"/>
            <a:ext cx="5725324" cy="1057423"/>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882" y="2159883"/>
            <a:ext cx="7535327" cy="3886742"/>
          </a:xfrm>
          <a:prstGeom prst="rect">
            <a:avLst/>
          </a:prstGeom>
        </p:spPr>
      </p:pic>
    </p:spTree>
    <p:extLst>
      <p:ext uri="{BB962C8B-B14F-4D97-AF65-F5344CB8AC3E}">
        <p14:creationId xmlns:p14="http://schemas.microsoft.com/office/powerpoint/2010/main" val="3544526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445" y="1560806"/>
            <a:ext cx="10058400" cy="1844927"/>
          </a:xfrm>
          <a:prstGeom prst="rect">
            <a:avLst/>
          </a:prstGeom>
        </p:spPr>
      </p:pic>
    </p:spTree>
    <p:extLst>
      <p:ext uri="{BB962C8B-B14F-4D97-AF65-F5344CB8AC3E}">
        <p14:creationId xmlns:p14="http://schemas.microsoft.com/office/powerpoint/2010/main" val="3718456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617" y="847616"/>
            <a:ext cx="7306695" cy="3629532"/>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99" y="4601478"/>
            <a:ext cx="6220693" cy="1552792"/>
          </a:xfrm>
          <a:prstGeom prst="rect">
            <a:avLst/>
          </a:prstGeom>
        </p:spPr>
      </p:pic>
    </p:spTree>
    <p:extLst>
      <p:ext uri="{BB962C8B-B14F-4D97-AF65-F5344CB8AC3E}">
        <p14:creationId xmlns:p14="http://schemas.microsoft.com/office/powerpoint/2010/main" val="1577178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385455" y="889244"/>
            <a:ext cx="9698182" cy="923330"/>
          </a:xfrm>
          <a:prstGeom prst="rect">
            <a:avLst/>
          </a:prstGeom>
        </p:spPr>
        <p:txBody>
          <a:bodyPr wrap="square">
            <a:spAutoFit/>
          </a:bodyPr>
          <a:lstStyle/>
          <a:p>
            <a:r>
              <a:rPr lang="tr-TR" dirty="0" smtClean="0"/>
              <a:t>Saldırı, iki kişi arasında dramatik bir hesaplaşmaya yol açtı ve sonunda Kevin Mitnick'in tutuklanmasına yol açtı. Hesaplaşma daha sonra kitaplara ve Hollywood filmlerine dönüştü. Saldırı artık, TCP oturumu ele geçirme saldırısının özel bir türü olan Mitnick saldırısı olarak biliniyor.</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831" y="2813004"/>
            <a:ext cx="2726192" cy="2252072"/>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786" y="2813004"/>
            <a:ext cx="2466975" cy="2252072"/>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6270" y="2813004"/>
            <a:ext cx="2997118" cy="2252072"/>
          </a:xfrm>
          <a:prstGeom prst="rect">
            <a:avLst/>
          </a:prstGeom>
        </p:spPr>
      </p:pic>
      <p:sp>
        <p:nvSpPr>
          <p:cNvPr id="8" name="Dikdörtgen 7"/>
          <p:cNvSpPr/>
          <p:nvPr/>
        </p:nvSpPr>
        <p:spPr>
          <a:xfrm>
            <a:off x="8161974" y="5165498"/>
            <a:ext cx="2125710" cy="369332"/>
          </a:xfrm>
          <a:prstGeom prst="rect">
            <a:avLst/>
          </a:prstGeom>
        </p:spPr>
        <p:txBody>
          <a:bodyPr wrap="none">
            <a:spAutoFit/>
          </a:bodyPr>
          <a:lstStyle/>
          <a:p>
            <a:r>
              <a:rPr lang="tr-TR" dirty="0" err="1" smtClean="0">
                <a:latin typeface="Calibri" panose="020F0502020204030204" pitchFamily="34" charset="0"/>
                <a:cs typeface="Calibri" panose="020F0502020204030204" pitchFamily="34" charset="0"/>
              </a:rPr>
              <a:t>Tsutomu</a:t>
            </a:r>
            <a:r>
              <a:rPr lang="tr-TR" dirty="0" smtClean="0">
                <a:latin typeface="Calibri" panose="020F0502020204030204" pitchFamily="34" charset="0"/>
                <a:cs typeface="Calibri" panose="020F0502020204030204" pitchFamily="34" charset="0"/>
              </a:rPr>
              <a:t> </a:t>
            </a:r>
            <a:r>
              <a:rPr lang="tr-TR" dirty="0" err="1" smtClean="0">
                <a:latin typeface="Calibri" panose="020F0502020204030204" pitchFamily="34" charset="0"/>
                <a:cs typeface="Calibri" panose="020F0502020204030204" pitchFamily="34" charset="0"/>
              </a:rPr>
              <a:t>Shimomura</a:t>
            </a:r>
            <a:endParaRPr lang="tr-TR" dirty="0">
              <a:latin typeface="Calibri" panose="020F0502020204030204" pitchFamily="34" charset="0"/>
              <a:cs typeface="Calibri" panose="020F0502020204030204" pitchFamily="34" charset="0"/>
            </a:endParaRPr>
          </a:p>
        </p:txBody>
      </p:sp>
      <p:sp>
        <p:nvSpPr>
          <p:cNvPr id="9" name="Dikdörtgen 8"/>
          <p:cNvSpPr/>
          <p:nvPr/>
        </p:nvSpPr>
        <p:spPr>
          <a:xfrm>
            <a:off x="5154906" y="5165498"/>
            <a:ext cx="1291059" cy="369332"/>
          </a:xfrm>
          <a:prstGeom prst="rect">
            <a:avLst/>
          </a:prstGeom>
        </p:spPr>
        <p:txBody>
          <a:bodyPr wrap="none">
            <a:spAutoFit/>
          </a:bodyPr>
          <a:lstStyle/>
          <a:p>
            <a:r>
              <a:rPr lang="tr-TR" dirty="0" smtClean="0">
                <a:latin typeface="Calibri" panose="020F0502020204030204" pitchFamily="34" charset="0"/>
                <a:cs typeface="Calibri" panose="020F0502020204030204" pitchFamily="34" charset="0"/>
              </a:rPr>
              <a:t>TAKEDOWN</a:t>
            </a:r>
            <a:endParaRPr lang="tr-TR" dirty="0">
              <a:latin typeface="Calibri" panose="020F0502020204030204" pitchFamily="34" charset="0"/>
              <a:cs typeface="Calibri" panose="020F0502020204030204" pitchFamily="34" charset="0"/>
            </a:endParaRPr>
          </a:p>
        </p:txBody>
      </p:sp>
      <p:sp>
        <p:nvSpPr>
          <p:cNvPr id="10" name="Dikdörtgen 9"/>
          <p:cNvSpPr/>
          <p:nvPr/>
        </p:nvSpPr>
        <p:spPr>
          <a:xfrm>
            <a:off x="1537646" y="5165498"/>
            <a:ext cx="1450525" cy="369332"/>
          </a:xfrm>
          <a:prstGeom prst="rect">
            <a:avLst/>
          </a:prstGeom>
        </p:spPr>
        <p:txBody>
          <a:bodyPr wrap="none">
            <a:spAutoFit/>
          </a:bodyPr>
          <a:lstStyle/>
          <a:p>
            <a:r>
              <a:rPr lang="tr-TR" dirty="0" smtClean="0">
                <a:latin typeface="Calibri" panose="020F0502020204030204" pitchFamily="34" charset="0"/>
                <a:cs typeface="Calibri" panose="020F0502020204030204" pitchFamily="34" charset="0"/>
              </a:rPr>
              <a:t>Kevin Mitnick</a:t>
            </a:r>
            <a:endParaRPr lang="tr-T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0224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775855" y="825005"/>
            <a:ext cx="10307781" cy="2862322"/>
          </a:xfrm>
          <a:prstGeom prst="rect">
            <a:avLst/>
          </a:prstGeom>
        </p:spPr>
        <p:txBody>
          <a:bodyPr wrap="square">
            <a:spAutoFit/>
          </a:bodyPr>
          <a:lstStyle/>
          <a:p>
            <a:r>
              <a:rPr lang="tr-TR" dirty="0" smtClean="0"/>
              <a:t> Bu laboratuvarın amacı klasik Mitnick saldırısını yeniden yaratmak, böylece öğrencilerin böyle bir saldırı konusunda ilk elden deneyim kazanmalarını sağlamaktır. Başlangıçta </a:t>
            </a:r>
            <a:r>
              <a:rPr lang="tr-TR" dirty="0" err="1" smtClean="0"/>
              <a:t>Shimomura'nın</a:t>
            </a:r>
            <a:r>
              <a:rPr lang="tr-TR" dirty="0" smtClean="0"/>
              <a:t> bilgisayarlarında bulunan ayarları taklit edeceğiz ve ardından </a:t>
            </a:r>
            <a:r>
              <a:rPr lang="tr-TR" dirty="0" err="1" smtClean="0"/>
              <a:t>Shimomura'nın</a:t>
            </a:r>
            <a:r>
              <a:rPr lang="tr-TR" dirty="0" smtClean="0"/>
              <a:t> iki bilgisayarı arasında sahte bir TCP oturumu oluşturmak için Mitnick saldırısını başlatacağız. Saldırı başarılı olursa </a:t>
            </a:r>
            <a:r>
              <a:rPr lang="tr-TR" dirty="0" err="1" smtClean="0"/>
              <a:t>Shimomura'nın</a:t>
            </a:r>
            <a:r>
              <a:rPr lang="tr-TR" dirty="0" smtClean="0"/>
              <a:t> bilgisayarında herhangi bir komutu çalıştırabiliriz. Bu laboratuvar aşağıdaki konuları kapsamaktadır:</a:t>
            </a:r>
          </a:p>
          <a:p>
            <a:r>
              <a:rPr lang="tr-TR" dirty="0" smtClean="0"/>
              <a:t>	</a:t>
            </a:r>
            <a:r>
              <a:rPr lang="tr-TR" smtClean="0"/>
              <a:t>           </a:t>
            </a:r>
            <a:endParaRPr lang="tr-TR" dirty="0" smtClean="0"/>
          </a:p>
          <a:p>
            <a:r>
              <a:rPr lang="tr-TR" dirty="0" smtClean="0"/>
              <a:t>	</a:t>
            </a:r>
            <a:r>
              <a:rPr lang="tr-TR" dirty="0"/>
              <a:t> </a:t>
            </a:r>
            <a:r>
              <a:rPr lang="tr-TR" dirty="0" smtClean="0"/>
              <a:t>          • TCP </a:t>
            </a:r>
            <a:r>
              <a:rPr lang="tr-TR" dirty="0" err="1" smtClean="0"/>
              <a:t>three-way</a:t>
            </a:r>
            <a:r>
              <a:rPr lang="tr-TR" dirty="0" smtClean="0"/>
              <a:t> </a:t>
            </a:r>
            <a:r>
              <a:rPr lang="tr-TR" dirty="0" err="1" smtClean="0"/>
              <a:t>handshake</a:t>
            </a:r>
            <a:r>
              <a:rPr lang="tr-TR" dirty="0" smtClean="0"/>
              <a:t> </a:t>
            </a:r>
            <a:r>
              <a:rPr lang="tr-TR" dirty="0" err="1" smtClean="0"/>
              <a:t>protocol</a:t>
            </a:r>
            <a:endParaRPr lang="tr-TR" dirty="0" smtClean="0"/>
          </a:p>
          <a:p>
            <a:r>
              <a:rPr lang="tr-TR" dirty="0"/>
              <a:t> </a:t>
            </a:r>
            <a:r>
              <a:rPr lang="tr-TR" dirty="0" smtClean="0"/>
              <a:t>               </a:t>
            </a:r>
            <a:r>
              <a:rPr lang="tr-TR" dirty="0"/>
              <a:t> </a:t>
            </a:r>
            <a:r>
              <a:rPr lang="tr-TR" dirty="0" smtClean="0"/>
              <a:t>          • The Mitnick </a:t>
            </a:r>
            <a:r>
              <a:rPr lang="tr-TR" dirty="0" err="1" smtClean="0"/>
              <a:t>attack</a:t>
            </a:r>
            <a:endParaRPr lang="tr-TR" dirty="0" smtClean="0"/>
          </a:p>
          <a:p>
            <a:r>
              <a:rPr lang="tr-TR" dirty="0" smtClean="0"/>
              <a:t>                           • Remote </a:t>
            </a:r>
            <a:r>
              <a:rPr lang="tr-TR" dirty="0" err="1" smtClean="0"/>
              <a:t>shell</a:t>
            </a:r>
            <a:r>
              <a:rPr lang="tr-TR" dirty="0" smtClean="0"/>
              <a:t> rsh</a:t>
            </a:r>
          </a:p>
          <a:p>
            <a:r>
              <a:rPr lang="tr-TR" dirty="0" smtClean="0"/>
              <a:t>                          • </a:t>
            </a:r>
            <a:r>
              <a:rPr lang="tr-TR" dirty="0" err="1" smtClean="0"/>
              <a:t>Packet</a:t>
            </a:r>
            <a:r>
              <a:rPr lang="tr-TR" dirty="0" smtClean="0"/>
              <a:t> </a:t>
            </a:r>
            <a:r>
              <a:rPr lang="tr-TR" dirty="0" err="1" smtClean="0"/>
              <a:t>sniffing</a:t>
            </a:r>
            <a:r>
              <a:rPr lang="tr-TR" dirty="0" smtClean="0"/>
              <a:t> and spoofing                               </a:t>
            </a:r>
          </a:p>
        </p:txBody>
      </p:sp>
    </p:spTree>
    <p:extLst>
      <p:ext uri="{BB962C8B-B14F-4D97-AF65-F5344CB8AC3E}">
        <p14:creationId xmlns:p14="http://schemas.microsoft.com/office/powerpoint/2010/main" val="3985729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Mitnick Saldırısı Nasıl Çalışır?</a:t>
            </a:r>
          </a:p>
        </p:txBody>
      </p:sp>
      <p:sp>
        <p:nvSpPr>
          <p:cNvPr id="3" name="İçerik Yer Tutucusu 2"/>
          <p:cNvSpPr>
            <a:spLocks noGrp="1"/>
          </p:cNvSpPr>
          <p:nvPr>
            <p:ph idx="1"/>
          </p:nvPr>
        </p:nvSpPr>
        <p:spPr/>
        <p:txBody>
          <a:bodyPr/>
          <a:lstStyle/>
          <a:p>
            <a:r>
              <a:rPr lang="tr-TR" dirty="0"/>
              <a:t> Mitnick saldırısı, TCP oturum ele geçirme saldırılarının özel bir durumudur. Mitnick saldırısı, A ve B kurbanları arasındaki mevcut TCP bağlantısını ele geçirmek yerine, önce A ile B arasında onlar adına bir TCP bağlantısı oluşturur ve ardından doğal olarak bağlantıyı ele geçirir.</a:t>
            </a:r>
          </a:p>
        </p:txBody>
      </p:sp>
    </p:spTree>
    <p:extLst>
      <p:ext uri="{BB962C8B-B14F-4D97-AF65-F5344CB8AC3E}">
        <p14:creationId xmlns:p14="http://schemas.microsoft.com/office/powerpoint/2010/main" val="3006731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907474" y="617295"/>
            <a:ext cx="9601196" cy="3318936"/>
          </a:xfrm>
        </p:spPr>
        <p:txBody>
          <a:bodyPr/>
          <a:lstStyle/>
          <a:p>
            <a:r>
              <a:rPr lang="tr-TR" dirty="0"/>
              <a:t> </a:t>
            </a:r>
            <a:r>
              <a:rPr lang="tr-TR" dirty="0" err="1" smtClean="0"/>
              <a:t>Shimomura’nın</a:t>
            </a:r>
            <a:r>
              <a:rPr lang="tr-TR" dirty="0" smtClean="0"/>
              <a:t> sıklıkla x-terminalinde uzaktan komutlar çalıştırması gerekiyordu, bu yüzden parolaları tekrar tekrar yazmaktan kaçınmak için x-terminalinde ana bilgisayar dosyamızı oluşturdu ve bu güvenilir sunucunun IP adresini dosyaya koydu. </a:t>
            </a:r>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940" y="2888787"/>
            <a:ext cx="6058847" cy="2862917"/>
          </a:xfrm>
          <a:prstGeom prst="rect">
            <a:avLst/>
          </a:prstGeom>
        </p:spPr>
      </p:pic>
    </p:spTree>
    <p:extLst>
      <p:ext uri="{BB962C8B-B14F-4D97-AF65-F5344CB8AC3E}">
        <p14:creationId xmlns:p14="http://schemas.microsoft.com/office/powerpoint/2010/main" val="3999171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TASK-1: ADDING ENTRY TO ARP CACHE</a:t>
            </a:r>
            <a:endParaRPr lang="tr-TR" dirty="0"/>
          </a:p>
        </p:txBody>
      </p:sp>
      <p:sp>
        <p:nvSpPr>
          <p:cNvPr id="3" name="İçerik Yer Tutucusu 2"/>
          <p:cNvSpPr>
            <a:spLocks noGrp="1"/>
          </p:cNvSpPr>
          <p:nvPr>
            <p:ph idx="1"/>
          </p:nvPr>
        </p:nvSpPr>
        <p:spPr/>
        <p:txBody>
          <a:bodyPr/>
          <a:lstStyle/>
          <a:p>
            <a:r>
              <a:rPr lang="tr-TR" dirty="0" smtClean="0"/>
              <a:t>Bu adımda önbelleği eklemeyi ve önbelleğe bir arp girişi eklemeyi içeriyor. Şifreleri sormadan erişim elde etmek için arp önbelleğini saklamamız gerekiyor, bu yüzden ilk ayarlamamız gerekiyor. Güvenilir sunucu ile x-terminali arasında bir bağlantı kuruyoruz. Bağlantı kontrolü için de rsh </a:t>
            </a:r>
            <a:r>
              <a:rPr lang="tr-TR" dirty="0" err="1" smtClean="0"/>
              <a:t>date</a:t>
            </a:r>
            <a:r>
              <a:rPr lang="tr-TR" dirty="0" smtClean="0"/>
              <a:t> komutu ve ardından arp </a:t>
            </a:r>
            <a:r>
              <a:rPr lang="tr-TR" dirty="0" err="1" smtClean="0"/>
              <a:t>minus</a:t>
            </a:r>
            <a:r>
              <a:rPr lang="tr-TR" dirty="0" smtClean="0"/>
              <a:t> n komutunu kullanarak bu girişin arp önbelleğinde olduğunu </a:t>
            </a:r>
            <a:r>
              <a:rPr lang="tr-TR" dirty="0" err="1" smtClean="0"/>
              <a:t>doğrulamaımz</a:t>
            </a:r>
            <a:r>
              <a:rPr lang="tr-TR" dirty="0" smtClean="0"/>
              <a:t> gerekiyor. </a:t>
            </a:r>
            <a:endParaRPr lang="tr-TR" dirty="0"/>
          </a:p>
        </p:txBody>
      </p:sp>
    </p:spTree>
    <p:extLst>
      <p:ext uri="{BB962C8B-B14F-4D97-AF65-F5344CB8AC3E}">
        <p14:creationId xmlns:p14="http://schemas.microsoft.com/office/powerpoint/2010/main" val="105758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r>
              <a:rPr lang="tr-TR" dirty="0" smtClean="0"/>
              <a:t>TASK2-: SPOOFING TCP CONNECTION and RSH DATE</a:t>
            </a:r>
            <a:endParaRPr lang="tr-TR" dirty="0"/>
          </a:p>
        </p:txBody>
      </p:sp>
      <p:sp>
        <p:nvSpPr>
          <p:cNvPr id="3" name="İçerik Yer Tutucusu 2"/>
          <p:cNvSpPr>
            <a:spLocks noGrp="1"/>
          </p:cNvSpPr>
          <p:nvPr>
            <p:ph idx="1"/>
          </p:nvPr>
        </p:nvSpPr>
        <p:spPr/>
        <p:txBody>
          <a:bodyPr>
            <a:normAutofit lnSpcReduction="10000"/>
          </a:bodyPr>
          <a:lstStyle/>
          <a:p>
            <a:r>
              <a:rPr lang="tr-TR" dirty="0" smtClean="0"/>
              <a:t>TCP bağlantısını ve rsh verilerini yanıltmak için bu aşamayı 2 kısma böleriz. Görev2.1’de sahte TCP bağlantısı kurmaktır. Böylece ilk önce bir saldırgan bu sahte paketi gönderir ve x-terminali SYN+ACK paketini gönderdikten </a:t>
            </a:r>
            <a:r>
              <a:rPr lang="tr-TR" dirty="0"/>
              <a:t>sonra güvenilir sunucunun, onay numarasının sıra numarası+1 olması gereken onay paketini göndermesi </a:t>
            </a:r>
            <a:r>
              <a:rPr lang="tr-TR" dirty="0" smtClean="0"/>
              <a:t>gerekiyor. Görev2.2 de </a:t>
            </a:r>
            <a:r>
              <a:rPr lang="tr-TR" dirty="0"/>
              <a:t>güvenilir sunucunun 9090 numaralı bağlantı noktasına giden TCP trafiğini </a:t>
            </a:r>
            <a:r>
              <a:rPr lang="tr-TR" dirty="0" smtClean="0"/>
              <a:t>yürüten </a:t>
            </a:r>
            <a:r>
              <a:rPr lang="tr-TR" dirty="0"/>
              <a:t>programdan başka bir </a:t>
            </a:r>
            <a:r>
              <a:rPr lang="tr-TR" dirty="0" err="1"/>
              <a:t>sniff</a:t>
            </a:r>
            <a:r>
              <a:rPr lang="tr-TR" dirty="0"/>
              <a:t> işlevi </a:t>
            </a:r>
            <a:r>
              <a:rPr lang="tr-TR" dirty="0" smtClean="0"/>
              <a:t>yürütülür. Yani başka bir TCP bağlantısı kurulur</a:t>
            </a:r>
            <a:r>
              <a:rPr lang="tr-TR" dirty="0"/>
              <a:t>. </a:t>
            </a:r>
            <a:r>
              <a:rPr lang="tr-TR" dirty="0" smtClean="0"/>
              <a:t>Her </a:t>
            </a:r>
            <a:r>
              <a:rPr lang="tr-TR" dirty="0"/>
              <a:t>iki bağlantı da başarıyla kurulursa </a:t>
            </a:r>
            <a:r>
              <a:rPr lang="tr-TR" dirty="0" smtClean="0"/>
              <a:t>rsh </a:t>
            </a:r>
            <a:r>
              <a:rPr lang="tr-TR" dirty="0" err="1" smtClean="0"/>
              <a:t>date</a:t>
            </a:r>
            <a:r>
              <a:rPr lang="tr-TR" dirty="0" smtClean="0"/>
              <a:t> </a:t>
            </a:r>
            <a:r>
              <a:rPr lang="tr-TR" dirty="0"/>
              <a:t>paketindeki komutları </a:t>
            </a:r>
            <a:r>
              <a:rPr lang="tr-TR" dirty="0" smtClean="0"/>
              <a:t>çalıştıracaktır. </a:t>
            </a:r>
            <a:endParaRPr lang="tr-TR" dirty="0"/>
          </a:p>
        </p:txBody>
      </p:sp>
    </p:spTree>
    <p:extLst>
      <p:ext uri="{BB962C8B-B14F-4D97-AF65-F5344CB8AC3E}">
        <p14:creationId xmlns:p14="http://schemas.microsoft.com/office/powerpoint/2010/main" val="1878536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TASK-3: SETTING UP BACKDOOR</a:t>
            </a:r>
            <a:endParaRPr lang="tr-TR" dirty="0"/>
          </a:p>
        </p:txBody>
      </p:sp>
      <p:sp>
        <p:nvSpPr>
          <p:cNvPr id="3" name="İçerik Yer Tutucusu 2"/>
          <p:cNvSpPr>
            <a:spLocks noGrp="1"/>
          </p:cNvSpPr>
          <p:nvPr>
            <p:ph idx="1"/>
          </p:nvPr>
        </p:nvSpPr>
        <p:spPr/>
        <p:txBody>
          <a:bodyPr/>
          <a:lstStyle/>
          <a:p>
            <a:r>
              <a:rPr lang="tr-TR" dirty="0" smtClean="0"/>
              <a:t>Komutları tekrar tekrar yazmamız ve aynı saldırıyı tekrar tekrar başlatmamız gerekiyor. Bu ise çok külfetli. Bu yüzden Mitnick, ilk saldırısından sonra x-terminalinde Backdoor kurmak için plan </a:t>
            </a:r>
            <a:r>
              <a:rPr lang="tr-TR" dirty="0"/>
              <a:t>yaptı. Saldırıyı tekrar tekrar başlatmak yerine, ilk saldırının ardından x-terminaline bir arka kapı yerleştirdi.</a:t>
            </a:r>
          </a:p>
        </p:txBody>
      </p:sp>
    </p:spTree>
    <p:extLst>
      <p:ext uri="{BB962C8B-B14F-4D97-AF65-F5344CB8AC3E}">
        <p14:creationId xmlns:p14="http://schemas.microsoft.com/office/powerpoint/2010/main" val="3347224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k">
  <a:themeElements>
    <a:clrScheme name="Organik">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k">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k">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423</TotalTime>
  <Words>686</Words>
  <Application>Microsoft Office PowerPoint</Application>
  <PresentationFormat>Geniş ekran</PresentationFormat>
  <Paragraphs>36</Paragraphs>
  <Slides>27</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27</vt:i4>
      </vt:variant>
    </vt:vector>
  </HeadingPairs>
  <TitlesOfParts>
    <vt:vector size="32" baseType="lpstr">
      <vt:lpstr>Arial</vt:lpstr>
      <vt:lpstr>Calibri</vt:lpstr>
      <vt:lpstr>Garamond</vt:lpstr>
      <vt:lpstr>Times New Roman</vt:lpstr>
      <vt:lpstr>Organik</vt:lpstr>
      <vt:lpstr>PowerPoint Sunusu</vt:lpstr>
      <vt:lpstr>PowerPoint Sunusu</vt:lpstr>
      <vt:lpstr>PowerPoint Sunusu</vt:lpstr>
      <vt:lpstr>PowerPoint Sunusu</vt:lpstr>
      <vt:lpstr>Mitnick Saldırısı Nasıl Çalışır?</vt:lpstr>
      <vt:lpstr>PowerPoint Sunusu</vt:lpstr>
      <vt:lpstr>TASK-1: ADDING ENTRY TO ARP CACHE</vt:lpstr>
      <vt:lpstr>TASK2-: SPOOFING TCP CONNECTION and RSH DATE</vt:lpstr>
      <vt:lpstr>TASK-3: SETTING UP BACKDOOR</vt:lpstr>
      <vt:lpstr>Konteyner Kullanarak Laboratuvar Ortamı Kurulumu</vt:lpstr>
      <vt:lpstr>Konteyner Kurulumu ve Komutları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berika</dc:creator>
  <cp:lastModifiedBy>berika</cp:lastModifiedBy>
  <cp:revision>22</cp:revision>
  <dcterms:created xsi:type="dcterms:W3CDTF">2024-01-07T12:58:56Z</dcterms:created>
  <dcterms:modified xsi:type="dcterms:W3CDTF">2024-02-16T15:59:19Z</dcterms:modified>
</cp:coreProperties>
</file>